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1" r:id="rId3"/>
    <p:sldId id="262" r:id="rId4"/>
    <p:sldId id="260" r:id="rId5"/>
    <p:sldId id="258" r:id="rId6"/>
    <p:sldId id="259" r:id="rId7"/>
    <p:sldId id="263" r:id="rId8"/>
    <p:sldId id="265" r:id="rId9"/>
    <p:sldId id="267" r:id="rId10"/>
    <p:sldId id="266" r:id="rId11"/>
    <p:sldId id="264" r:id="rId12"/>
    <p:sldId id="269" r:id="rId13"/>
    <p:sldId id="270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70C89-2E42-4BD2-8299-5B563C72530C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89E3E-91B5-45D6-8E81-DAF62CFF9F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5987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70C89-2E42-4BD2-8299-5B563C72530C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89E3E-91B5-45D6-8E81-DAF62CFF9F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639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70C89-2E42-4BD2-8299-5B563C72530C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89E3E-91B5-45D6-8E81-DAF62CFF9F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3250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70C89-2E42-4BD2-8299-5B563C72530C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89E3E-91B5-45D6-8E81-DAF62CFF9F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2530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70C89-2E42-4BD2-8299-5B563C72530C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89E3E-91B5-45D6-8E81-DAF62CFF9F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6233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70C89-2E42-4BD2-8299-5B563C72530C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89E3E-91B5-45D6-8E81-DAF62CFF9F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715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70C89-2E42-4BD2-8299-5B563C72530C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89E3E-91B5-45D6-8E81-DAF62CFF9F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9686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70C89-2E42-4BD2-8299-5B563C72530C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89E3E-91B5-45D6-8E81-DAF62CFF9F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324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70C89-2E42-4BD2-8299-5B563C72530C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89E3E-91B5-45D6-8E81-DAF62CFF9F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5323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70C89-2E42-4BD2-8299-5B563C72530C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89E3E-91B5-45D6-8E81-DAF62CFF9F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4982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70C89-2E42-4BD2-8299-5B563C72530C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89E3E-91B5-45D6-8E81-DAF62CFF9F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9606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70C89-2E42-4BD2-8299-5B563C72530C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89E3E-91B5-45D6-8E81-DAF62CFF9F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3919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90057" y="2272937"/>
            <a:ext cx="6100353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13.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«Гемопоэтические стволовые клетки периферической крови 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цитокиновая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регуляция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гемопоэза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091606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37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5921" y="150721"/>
            <a:ext cx="6087291" cy="623359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xtLst/>
        </p:spPr>
      </p:pic>
    </p:spTree>
    <p:extLst>
      <p:ext uri="{BB962C8B-B14F-4D97-AF65-F5344CB8AC3E}">
        <p14:creationId xmlns:p14="http://schemas.microsoft.com/office/powerpoint/2010/main" val="4158689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27017" y="209006"/>
            <a:ext cx="8072845" cy="59400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нормального функционирования кроветворная ткань нуждается в поступлении ряда витаминов и микроэлементов.</a:t>
            </a:r>
          </a:p>
          <a:p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Витамины</a:t>
            </a:r>
          </a:p>
          <a:p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Витамин B12 и фолиевая кислота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нужны для синтеза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нуклеопротеинов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созревания и деления клеток. Для защиты от разрушения в желудке и всасывания в тонком кишечнике витамину В</a:t>
            </a:r>
            <a:r>
              <a:rPr lang="ru-RU" sz="2000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нужен гликопротеин (внутренний фактор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Кастла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который вырабатывается париетальными клетками желудка. При дефиците этих витаминов в пище или отсутствии внутреннего фактора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Кастла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(например, после хирургического удаления желудка) у человека развивается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гиперхромная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макроцитарная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анемия,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гиперсегментация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нейтрофилов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снижение их продукции, а также тромбоцитопения. </a:t>
            </a:r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Витамин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b="1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нужен для синтеза тема.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Витамин С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способствует метаболизму (родиевой кислоты и участвует в обмене железа. Витамины Е и РР защищают мембрану эритроцита и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 окисления. Витамин В2 нужен для стимуляции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окислительно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-восстановительных процессов в клетках костного мозга.</a:t>
            </a:r>
          </a:p>
          <a:p>
            <a:endParaRPr lang="ru-RU" sz="2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140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49085" y="365761"/>
            <a:ext cx="7511144" cy="41549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Микроэлементы</a:t>
            </a:r>
          </a:p>
          <a:p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Железо, медь, кобальт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нужны для синтеза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гема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гемоглобина, созревания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эритробластов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их дифференцирования, стимуляции синтеза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эритропоэтина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почках и печени, выполнения газотранспортной функции эритроцитов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условиях их дефицита в организме развивается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гипохромная, </a:t>
            </a:r>
            <a:r>
              <a:rPr lang="ru-RU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микроцитарная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анемия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Селен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усиливает антиоксидантное действие витаминов Е и РР, а цинк необходим для нормального функционирования фермента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карбоангидразы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75419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49086" y="365759"/>
            <a:ext cx="7759337" cy="56323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Контрольные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вопросы: 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Дайте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расширенное определение процессов кроветворения 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организме.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Определите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свойства ПГСК.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Обоснуйте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каким образом поддерживается клеточный состав крови  на должном (физиологическом) уровне.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Охарактеризуйте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вещества, которые регулируют процессы самообновления, пролиферации и дифференциации ПСГК в зрелые клетки крови.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Охарактеризуйте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ранне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познодействующие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факторы, регулирующие нормальное прохождение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гемопоэза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Дайте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цитокинам и укажите на их роль в регуляции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гемопоза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других процессах. 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Охарактеризуйте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роль рецепторов цитокинов и белков-посредников (мессенджеров) в регуляции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гемопоэза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иммунной системы, неспецифических защитных реакциях организма.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Охарактеризуйте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вещества, необходимые для нормального функционирования кроветворной ткани.</a:t>
            </a:r>
          </a:p>
        </p:txBody>
      </p:sp>
    </p:spTree>
    <p:extLst>
      <p:ext uri="{BB962C8B-B14F-4D97-AF65-F5344CB8AC3E}">
        <p14:creationId xmlns:p14="http://schemas.microsoft.com/office/powerpoint/2010/main" val="41073275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8194" y="679269"/>
            <a:ext cx="8503920" cy="362932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Рекомендуемая </a:t>
            </a:r>
            <a:r>
              <a:rPr lang="ru-RU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литература: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Попов Б.В. Введение в клеточную биологию стволовых клеток.- Учебно-методическое пособие.- СПб.: СпецЛит,2010.-319 с.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Кухарчук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А.Л., Радченко В.В.,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Сирман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В.М. Стволовые клетки: эксперимент, теория, клиника. Эмбриональные,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мезенхимальные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нейральные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гемопоэтические стволовые клетки. – Черновцы.: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Золот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литаври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2004. – 505 с.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Репин В.С.,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Ржанинова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А.А.,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Шаменков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Д.А. Эмбриональные стволовые клетки: фундаментальная биология и медицина. – Москва.: «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ReMeTex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», 2002. – 225 с.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Абдулкадыров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К.М., Романенко Н.А., Старков Н.Н. Получение и клиническое применение периферических гемопоэтических стволовых клеток из пуповинной крови//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Вопр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Онкол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– 2000. – Т.46,  №5. – С.513 – 520.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Wikipedia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2832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27017" y="195943"/>
            <a:ext cx="7968343" cy="59400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Гемоцитопоэз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его регуляция</a:t>
            </a:r>
          </a:p>
          <a:p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Гемоцитопоэз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гемопоэз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кроветворение)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совокупность процессов преобразования стволовых гемопоэтических клеток в разные типы зрелых клеток крови (эритроцитов 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эритропоэз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лейкоцитов 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лейкопоэз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тромбоцитов 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тромбоцитопоэз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обеспечивающих их естественную убыль в организме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Современные представления о </a:t>
            </a:r>
            <a:r>
              <a:rPr lang="ru-RU" sz="2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гемопоэзе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включающие пути дифференциации полипотентных стволовых гемопоэтических клеток, важнейшие цитокины и гормоны, регулирующие процессы самообновления, пролиферации и дифференциации полипотентных стволовых клеток в зрелые клетки крови представлены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1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ниже.</a:t>
            </a:r>
          </a:p>
          <a:p>
            <a:pPr algn="just"/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Полипотентные стволовые гемопоэтические клетки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(ПСГК)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находятся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красном костном мозге и способны к самообновлению. Они могут также циркулировать в крови вне органов кроветворения. ПСГК костного мозга при обычной дифференциации дают начало всем типам зрелых клеток крови — эритроцитам, тромбоцитам, базофилам, эозинофилам, нейтрофилам, моноцитам, В- и Т-лимфоцитам.</a:t>
            </a:r>
            <a:endParaRPr lang="ru-RU" sz="2000" b="1" i="0" u="none" strike="noStrike" cap="small" dirty="0">
              <a:solidFill>
                <a:srgbClr val="00408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9038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0343" y="313510"/>
            <a:ext cx="7380514" cy="59400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поддержания клеточного состава крови на должном уровне в организме человека ежесуточно образуется в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среднем:</a:t>
            </a:r>
          </a:p>
          <a:p>
            <a:pPr algn="just"/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2,00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10</a:t>
            </a:r>
            <a:r>
              <a:rPr lang="ru-RU" sz="20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эритроцитов, </a:t>
            </a:r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0,45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10</a:t>
            </a:r>
            <a:r>
              <a:rPr lang="ru-RU" sz="20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нейтрофилов, </a:t>
            </a:r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0,01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10</a:t>
            </a:r>
            <a:r>
              <a:rPr lang="ru-RU" sz="20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моноцитов, </a:t>
            </a:r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1,75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10</a:t>
            </a:r>
            <a:r>
              <a:rPr lang="ru-RU" sz="20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11 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тромбоцитов. </a:t>
            </a:r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У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здоровых людей эти показатели достаточно стабильны, хотя в условиях повышенной потребности (адаптация к высокогорью, острая кровопотеря, инфекция) процессы созревания костномозговых предшественников ускоряются. </a:t>
            </a:r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Высокая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пролиферативная активность стволовых гемопоэтических клеток перекрывается физиологической гибелью (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апоптозом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их избыточного потомства (в костном мозге, селезенке или других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органах).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Подсчитано, что каждый день в организме человека теряется (2-5) • 10</a:t>
            </a:r>
            <a:r>
              <a:rPr lang="ru-RU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клеток крови, которые замешаются на равное количество новых. 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удовлетворить эту огромную постоянную потребность организма в новых клетках, </a:t>
            </a:r>
            <a:r>
              <a:rPr lang="ru-RU" sz="2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гемоцитопоэз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прерывается в течение всей жизни. </a:t>
            </a:r>
          </a:p>
        </p:txBody>
      </p:sp>
    </p:spTree>
    <p:extLst>
      <p:ext uri="{BB962C8B-B14F-4D97-AF65-F5344CB8AC3E}">
        <p14:creationId xmlns:p14="http://schemas.microsoft.com/office/powerpoint/2010/main" val="249399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381" y="313509"/>
            <a:ext cx="8225903" cy="44021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</p:pic>
      <p:sp>
        <p:nvSpPr>
          <p:cNvPr id="3" name="Прямоугольник 2"/>
          <p:cNvSpPr/>
          <p:nvPr/>
        </p:nvSpPr>
        <p:spPr>
          <a:xfrm>
            <a:off x="576263" y="4807131"/>
            <a:ext cx="8397920" cy="17543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Рис. 1. Иерархическая модель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гемоцитопоэза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включающая пути дифференциации (ПСГК) и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важнейшие цитокины и гормоны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регулирующие процессы </a:t>
            </a:r>
            <a:r>
              <a:rPr lang="ru-RU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самообновления, пролиферации и дифференциации ПСГК в зрелые клетки крови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А — миелоидная стволовая клетка (КОЕ-ГЭММ), являющаяся предшественницей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гранулоцитов, эритроцитов, моноцитов, макрофагов,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тромбоцитов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и;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 — лимфоидная стволовая клетка-предшественница лимфоцитов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540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7646" y="287382"/>
            <a:ext cx="7850777" cy="63094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Регуляция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гемопоэза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u="sng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Гемоцитопоэз</a:t>
            </a:r>
            <a:r>
              <a:rPr lang="ru-RU" sz="2000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контролируется сложными механизмами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могут поддерживать его относительно постоянным, ускорять или тормозить, угнетая пролиферацию и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дифференцировку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клеток вплоть до инициирования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апоптоза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коммитированных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клеток-предшественниц и даже отдельных ПСГК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полноценного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гемоцитопоэза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необходимо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сигнальной информации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цитокинов, гормонов, </a:t>
            </a:r>
            <a:r>
              <a:rPr lang="ru-RU" sz="20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нейромедиаторов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состоянии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клеточного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состава крови и ее функций;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этого процесса достаточным количеством энергетических и пластических веществ, витаминов, минеральных макро- и микроэлементов, воды. </a:t>
            </a:r>
          </a:p>
          <a:p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Регуляция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гемопоэза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основана на том, что все типы взрослых клеток крови образуются из гемопоэтических стволовых клеток костного мозга, направление дифференцировки которых в различные типы клеток крови определяется действием на их рецепторы локальных и системных сигнальных молекул.</a:t>
            </a:r>
          </a:p>
          <a:p>
            <a:pPr algn="just"/>
            <a:endParaRPr lang="ru-RU" sz="24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739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87830" y="431074"/>
            <a:ext cx="8347164" cy="655564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Роль внешней сигнальной информации для пролиферации и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апоптоза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СГК выполняют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цитокины, гормоны,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нейромедиаторы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факторы микроокружения.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Среди них выделяют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раннедействующие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позднедействующие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мультилинейные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монолинейные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факторы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Одни из них стимулируют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гемопоэз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другие — тормозят. </a:t>
            </a:r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Роль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внутренних регуляторов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плюрипотентности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или дифференцировки СК играют </a:t>
            </a:r>
            <a:r>
              <a:rPr lang="ru-RU" sz="20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транскрипционные факторы, действующие в ядрах клеток.</a:t>
            </a: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Специфичность влияния на стволовые кроветворные клетки обычно достигается действием на них не одного, а сразу нескольких факторов. Эффекты действия факторов достигаются посредством стимуляции ими специфических рецепторов кроветворных клеток, набор которых изменяется на каждом этапе дифференцировки этих клеток.</a:t>
            </a:r>
          </a:p>
          <a:p>
            <a:r>
              <a:rPr lang="ru-RU" sz="2000" b="1" u="sng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Раннедействующими</a:t>
            </a:r>
            <a:r>
              <a:rPr lang="ru-RU" sz="2000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ростовыми факторами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способствующими выживанию, росту, созреванию и превращению стволовых и других кроветворных клеток-предшественниц нескольких линий клеток крови, являются </a:t>
            </a:r>
            <a:r>
              <a:rPr lang="ru-RU" sz="20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 стволовых клеток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(ФСК), ИЛ-3, ИЛ-6,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ГМ-КСФ (</a:t>
            </a:r>
            <a:r>
              <a:rPr lang="ru-RU" dirty="0" err="1"/>
              <a:t>Гранулоцитарно</a:t>
            </a:r>
            <a:r>
              <a:rPr lang="ru-RU" dirty="0"/>
              <a:t>-макрофагальный </a:t>
            </a:r>
            <a:r>
              <a:rPr lang="ru-RU" dirty="0" err="1"/>
              <a:t>колониестимулирующий</a:t>
            </a:r>
            <a:r>
              <a:rPr lang="ru-RU" dirty="0"/>
              <a:t> фактор </a:t>
            </a:r>
            <a:r>
              <a:rPr lang="ru-RU" dirty="0" smtClean="0"/>
              <a:t>)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ИЛ-1, ИЛ-4, ИЛ-11,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ЛИФ (</a:t>
            </a:r>
            <a:r>
              <a:rPr lang="ru-RU" dirty="0"/>
              <a:t>Фактор ингибирования лейкозных </a:t>
            </a:r>
            <a:r>
              <a:rPr lang="ru-RU" dirty="0" err="1" smtClean="0"/>
              <a:t>клеток,LIF</a:t>
            </a:r>
            <a:r>
              <a:rPr lang="ru-RU" dirty="0"/>
              <a:t>) 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и дифференцировку клеток крови преимущественно одной линии предопределяют </a:t>
            </a:r>
            <a:r>
              <a:rPr lang="ru-RU" sz="2000" b="1" u="sng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позднедействующие</a:t>
            </a:r>
            <a:r>
              <a:rPr lang="ru-RU" sz="2000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ростовые фактор</a:t>
            </a:r>
            <a:r>
              <a:rPr lang="ru-RU" sz="20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Г-КСФ, М-КСФ, ЭПО, ТПО, ИЛ-5.</a:t>
            </a:r>
            <a:endParaRPr lang="ru-RU" sz="20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34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62149" y="966651"/>
            <a:ext cx="7772400" cy="48320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Факторами, ингибирующими пролиферацию гемопоэтических клеток,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</a:t>
            </a:r>
            <a:r>
              <a:rPr lang="ru-RU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трансформирующий ростовой фактор (TRFβ), макрофагальный воспалительный белок (МIР-1β), фактор некроза опухолей (</a:t>
            </a:r>
            <a:r>
              <a:rPr lang="ru-RU" sz="2400" u="sng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ФНОа</a:t>
            </a:r>
            <a:r>
              <a:rPr lang="ru-RU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интерфероны (ИФН(3, </a:t>
            </a:r>
            <a:r>
              <a:rPr lang="ru-RU" sz="2400" u="sng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ИФНу</a:t>
            </a:r>
            <a:r>
              <a:rPr lang="ru-RU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400" u="sng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лактоферрин</a:t>
            </a:r>
            <a:r>
              <a:rPr lang="ru-RU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Действие цитокинов, факторов роста, гормонов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эритропоэтина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гормона роста и др.) на клетки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гемопоэтических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органов чаще реализуется всего через стимуляцию </a:t>
            </a:r>
            <a:r>
              <a:rPr lang="ru-RU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1-TMS- и реже 7-ТМS-рецепторов плазматических мембран и реже — через стимуляцию внутриклеточных рецепторов (</a:t>
            </a:r>
            <a:r>
              <a:rPr lang="ru-RU" sz="2400" u="sng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глюкокортикоиды</a:t>
            </a:r>
            <a:r>
              <a:rPr lang="ru-RU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</a:t>
            </a:r>
            <a:r>
              <a:rPr lang="ru-RU" sz="2400" u="sng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</a:t>
            </a:r>
            <a:r>
              <a:rPr lang="ru-RU" sz="2400" u="sng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endParaRPr lang="ru-RU" sz="2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2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4766" y="195943"/>
            <a:ext cx="8020594" cy="655564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Цитокины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— группа </a:t>
            </a:r>
            <a:r>
              <a:rPr lang="ru-RU" sz="2000" u="sng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гормоноподобных</a:t>
            </a:r>
            <a:r>
              <a:rPr lang="ru-RU" sz="2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белков </a:t>
            </a:r>
            <a:r>
              <a:rPr lang="ru-RU" sz="2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и </a:t>
            </a:r>
            <a:r>
              <a:rPr lang="ru-RU" sz="2000" i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пептидов</a:t>
            </a:r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— синтезируются и секретируются клетками иммунной системы и другими типами клеток. Разнообразные биологические функции цитокинов подразделяются на три группы: они управляют</a:t>
            </a:r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развитием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 и 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гомеостазом иммунной системы, 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осуществляют контроль за 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ростом и дифференцировкой клеток крови 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(системой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гемопоэза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)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и принимают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участие в </a:t>
            </a:r>
            <a:r>
              <a:rPr lang="ru-RU" sz="2000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неспецифических защитных реакциях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 организма, оказывая влияние на воспалительные процессы, свертывание крови, кровяное давление.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Вообще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цитокины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принимают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участие </a:t>
            </a:r>
            <a:r>
              <a:rPr lang="ru-RU" sz="2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в регуляции роста, дифференцировки и продолжительности жизни клеток, а также в управлении </a:t>
            </a:r>
            <a:r>
              <a:rPr lang="ru-RU" sz="2000" u="sng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апоптозом</a:t>
            </a:r>
            <a:r>
              <a:rPr lang="ru-RU" sz="2000" u="sng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r>
              <a:rPr lang="ru-RU" sz="2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ru-RU" sz="2000" u="sng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На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сегодня открыто множество цитокинов,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они включают: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интерлейкины</a:t>
            </a:r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[ИЛ (IL)], </a:t>
            </a:r>
            <a:r>
              <a:rPr lang="ru-RU" sz="20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лимфокины</a:t>
            </a:r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ru-RU" sz="20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монокины</a:t>
            </a:r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ru-RU" sz="20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хемокины</a:t>
            </a:r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, интерфероны 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[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Иф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(IFN)], </a:t>
            </a:r>
            <a:r>
              <a:rPr lang="ru-RU" sz="20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колонийстимулирующие</a:t>
            </a:r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факторы 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[КСФ (CSF)].</a:t>
            </a:r>
            <a:b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Имеют разную структуру, но по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биологическим свойствам цитокины очень близки. От </a:t>
            </a:r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гормонов 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цитокины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отличаются лишь частично: </a:t>
            </a:r>
            <a:r>
              <a:rPr lang="ru-RU" sz="20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они продуцируются не железами внутренней секреции, а различными типами клеток; кроме того, они контролируют гораздо более широкий спектр клеток-мишеней по сравнению с гормонами.</a:t>
            </a:r>
            <a:endParaRPr lang="ru-RU" sz="2000" b="0" i="0" u="sng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038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0629" y="270200"/>
            <a:ext cx="8503920" cy="59400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                       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Рецепторы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цитокинов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/>
            </a:r>
            <a:b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</a:rPr>
            </a:b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Цитокины — гидрофильные сигнальные вещества, действие которых опосредовано 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специфическими рецепторами</a:t>
            </a:r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на внешней стороне плазматической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мембраны.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Связывание цитокинов с рецептором (1) приводит через ряд промежуточных стадий (2-5) к активации транскрипции определенных генов (6).</a:t>
            </a:r>
            <a:b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Сами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цитокиновые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рецепторы не обладают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тирозинкиназной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активностью (за немногими исключениями). После связывания с цитокином (1) молекулы рецептора ассоциируют, образуя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гомодимеры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 Кроме того, они могут образовывать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гетеродимеры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за счет ассоциации с белками-переносчиками сигнала [БПС (STP)] или стимулировать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димеризацию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самих БПС (2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Одним из сигнальных белков является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signal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transducer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activator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transcription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сигнальный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белок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 активатор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транскрипции,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который у человека кодируется геном STAT3. STAT3 является одним из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белков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-посредников, обеспечивающих ответ клетки на сигналы, поступающие через рецепторы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интерлейкинов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факторов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роста.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представленной выше схеме показано его взаимодействие с рецепторами цитокинов.</a:t>
            </a:r>
            <a:endParaRPr lang="ru-RU" sz="2000" b="1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001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236</TotalTime>
  <Words>1540</Words>
  <Application>Microsoft Office PowerPoint</Application>
  <PresentationFormat>Экран (4:3)</PresentationFormat>
  <Paragraphs>56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34</cp:revision>
  <dcterms:created xsi:type="dcterms:W3CDTF">2020-04-08T16:52:07Z</dcterms:created>
  <dcterms:modified xsi:type="dcterms:W3CDTF">2021-04-23T07:11:34Z</dcterms:modified>
</cp:coreProperties>
</file>